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</p:sldIdLst>
  <p:sldSz cy="5143500" cx="9144000"/>
  <p:notesSz cx="6858000" cy="9144000"/>
  <p:embeddedFontLst>
    <p:embeddedFont>
      <p:font typeface="Nunito"/>
      <p:regular r:id="rId39"/>
      <p:bold r:id="rId40"/>
      <p:italic r:id="rId41"/>
      <p:boldItalic r:id="rId42"/>
    </p:embeddedFont>
    <p:embeddedFont>
      <p:font typeface="Lora Regular"/>
      <p:regular r:id="rId43"/>
      <p:bold r:id="rId44"/>
      <p:italic r:id="rId45"/>
      <p:boldItalic r:id="rId4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Nunito-bold.fntdata"/><Relationship Id="rId20" Type="http://schemas.openxmlformats.org/officeDocument/2006/relationships/slide" Target="slides/slide15.xml"/><Relationship Id="rId42" Type="http://schemas.openxmlformats.org/officeDocument/2006/relationships/font" Target="fonts/Nunito-boldItalic.fntdata"/><Relationship Id="rId41" Type="http://schemas.openxmlformats.org/officeDocument/2006/relationships/font" Target="fonts/Nunito-italic.fntdata"/><Relationship Id="rId22" Type="http://schemas.openxmlformats.org/officeDocument/2006/relationships/slide" Target="slides/slide17.xml"/><Relationship Id="rId44" Type="http://schemas.openxmlformats.org/officeDocument/2006/relationships/font" Target="fonts/LoraRegular-bold.fntdata"/><Relationship Id="rId21" Type="http://schemas.openxmlformats.org/officeDocument/2006/relationships/slide" Target="slides/slide16.xml"/><Relationship Id="rId43" Type="http://schemas.openxmlformats.org/officeDocument/2006/relationships/font" Target="fonts/LoraRegular-regular.fntdata"/><Relationship Id="rId24" Type="http://schemas.openxmlformats.org/officeDocument/2006/relationships/slide" Target="slides/slide19.xml"/><Relationship Id="rId46" Type="http://schemas.openxmlformats.org/officeDocument/2006/relationships/font" Target="fonts/LoraRegular-boldItalic.fntdata"/><Relationship Id="rId23" Type="http://schemas.openxmlformats.org/officeDocument/2006/relationships/slide" Target="slides/slide18.xml"/><Relationship Id="rId45" Type="http://schemas.openxmlformats.org/officeDocument/2006/relationships/font" Target="fonts/LoraRegular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font" Target="fonts/Nunito-regular.fntdata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bb728c9e14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bb728c9e14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bb728c9e14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bb728c9e14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bbd1e8419c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bbd1e8419c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bb728c9e14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bb728c9e14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 - US, Opinion, World etc in der Mitte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bebdd42f85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bebdd42f85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bb728c9e14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bb728c9e14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 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bd1fb0a86e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bd1fb0a86e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 6% der Amazon Artikel beinhalten Coronavirus, auf Coronazeit gerechnet ca 24%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bb728c9e14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bb728c9e14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 Epidemics 891 comb Coronavirus, Trum 32k Vorkommen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bb829c3789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bb829c3789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bb728c9e14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bb728c9e14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bb829c3789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bb829c3789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c1375a3f77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c1375a3f77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bfdcce262e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bfdcce262e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bebdd42f85_2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bebdd42f85_2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bfdcce262e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bfdcce262e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bbd1e8419c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bbd1e8419c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 f</a:t>
            </a:r>
            <a:r>
              <a:rPr lang="en">
                <a:solidFill>
                  <a:schemeClr val="dk1"/>
                </a:solidFill>
              </a:rPr>
              <a:t>ile:///C:/Users/Schneider/coronatrend.html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bb728c9e14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bb728c9e14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bb829c3789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bb829c3789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 Filtern, zuviel drauf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https://www.nytimes.com/2019/02/14/nyregion/amazon-hq2-queens.html?action=click&amp;module=RelatedLinks&amp;pgtype=Article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bb728c9e14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bb728c9e14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bb4db0b209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bb4db0b209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 </a:t>
            </a:r>
            <a:r>
              <a:rPr lang="en"/>
              <a:t>file:///C:/Users/Schneider/fullTrendGraph.html 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bb728c9e14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bb728c9e14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bb728c9e14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bb728c9e14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bb728c9e14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bb728c9e14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bd1fb0a86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bd1fb0a86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bb829c3789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bb829c3789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</a:t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bd1fb0a86e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bd1fb0a86e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bbd1e8419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bbd1e8419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bebdd42f85_2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bebdd42f85_2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bebdd42f85_2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bebdd42f85_2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AB, anzahl der autoren, die gekündigt haben.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bfdcce262e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bfdcce262e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bb728c9e14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bb728c9e14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bb728c9e14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bb728c9e14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ES Lesson Plans - Anleitungen, zb “</a:t>
            </a:r>
            <a:r>
              <a:rPr b="1" i="1" lang="en" sz="900">
                <a:solidFill>
                  <a:srgbClr val="121212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Dangerous Numbers? Teaching About Data and Statistics Using the Coronavirus Outbreak</a:t>
            </a:r>
            <a:r>
              <a:rPr lang="en" sz="900"/>
              <a:t>“</a:t>
            </a:r>
            <a:endParaRPr sz="900"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6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" name="Google Shape;34;p2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35" name="Google Shape;35;p2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" name="Google Shape;119;p11"/>
          <p:cNvSpPr txBox="1"/>
          <p:nvPr>
            <p:ph hasCustomPrompt="1" type="title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/>
          <p:nvPr>
            <p:ph idx="1" type="body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1" name="Google Shape;121;p1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" name="Google Shape;39;p3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Google Shape;4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3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8" name="Google Shape;48;p3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dk2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4" name="Google Shape;54;p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4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dk2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1" name="Google Shape;61;p5"/>
          <p:cNvSpPr txBox="1"/>
          <p:nvPr>
            <p:ph idx="1" type="body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2" name="Google Shape;62;p5"/>
          <p:cNvSpPr txBox="1"/>
          <p:nvPr>
            <p:ph idx="2" type="body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3" name="Google Shape;63;p5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dk2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9" name="Google Shape;69;p6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chemeClr val="accent3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7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5" name="Google Shape;75;p7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6" name="Google Shape;76;p7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" name="Google Shape;93;p8"/>
          <p:cNvSpPr txBox="1"/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94" name="Google Shape;94;p8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2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9"/>
          <p:cNvSpPr txBox="1"/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0" name="Google Shape;100;p9"/>
          <p:cNvSpPr txBox="1"/>
          <p:nvPr>
            <p:ph idx="1" type="subTitle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1" name="Google Shape;101;p9"/>
          <p:cNvSpPr txBox="1"/>
          <p:nvPr>
            <p:ph idx="2" type="body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2" name="Google Shape;102;p9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accent1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0"/>
          <p:cNvSpPr txBox="1"/>
          <p:nvPr>
            <p:ph idx="1" type="body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8" name="Google Shape;108;p10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hift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3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://drive.google.com/file/d/1sPk0QrCuGFC2NYXoL-RQvNtBfNdyEYSI/view" TargetMode="External"/><Relationship Id="rId4" Type="http://schemas.openxmlformats.org/officeDocument/2006/relationships/image" Target="../media/image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5.png"/><Relationship Id="rId4" Type="http://schemas.openxmlformats.org/officeDocument/2006/relationships/hyperlink" Target="https://www.nytimes.com/section/opinion/editorials" TargetMode="External"/><Relationship Id="rId5" Type="http://schemas.openxmlformats.org/officeDocument/2006/relationships/image" Target="../media/image4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9.png"/><Relationship Id="rId4" Type="http://schemas.openxmlformats.org/officeDocument/2006/relationships/image" Target="../media/image39.png"/><Relationship Id="rId10" Type="http://schemas.openxmlformats.org/officeDocument/2006/relationships/image" Target="../media/image19.png"/><Relationship Id="rId9" Type="http://schemas.openxmlformats.org/officeDocument/2006/relationships/image" Target="../media/image21.png"/><Relationship Id="rId5" Type="http://schemas.openxmlformats.org/officeDocument/2006/relationships/image" Target="../media/image15.png"/><Relationship Id="rId6" Type="http://schemas.openxmlformats.org/officeDocument/2006/relationships/image" Target="../media/image17.png"/><Relationship Id="rId7" Type="http://schemas.openxmlformats.org/officeDocument/2006/relationships/image" Target="../media/image16.png"/><Relationship Id="rId8" Type="http://schemas.openxmlformats.org/officeDocument/2006/relationships/image" Target="../media/image1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4.png"/><Relationship Id="rId4" Type="http://schemas.openxmlformats.org/officeDocument/2006/relationships/image" Target="../media/image2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8.png"/><Relationship Id="rId4" Type="http://schemas.openxmlformats.org/officeDocument/2006/relationships/image" Target="../media/image25.png"/><Relationship Id="rId5" Type="http://schemas.openxmlformats.org/officeDocument/2006/relationships/image" Target="../media/image3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://drive.google.com/file/d/1RNGqUmcVs708uncBvyN2croDE3MemFfz/view" TargetMode="External"/><Relationship Id="rId4" Type="http://schemas.openxmlformats.org/officeDocument/2006/relationships/image" Target="../media/image30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1.png"/><Relationship Id="rId4" Type="http://schemas.openxmlformats.org/officeDocument/2006/relationships/image" Target="../media/image3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2.png"/><Relationship Id="rId4" Type="http://schemas.openxmlformats.org/officeDocument/2006/relationships/image" Target="../media/image40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s://onlinelibrary.wiley.com/doi/abs/10.1002/spe.4380211102" TargetMode="External"/><Relationship Id="rId4" Type="http://schemas.openxmlformats.org/officeDocument/2006/relationships/hyperlink" Target="https://dx.plos.org/10.1371/journal.pone.0098679" TargetMode="External"/><Relationship Id="rId5" Type="http://schemas.openxmlformats.org/officeDocument/2006/relationships/hyperlink" Target="https://www.youtube.com/watch?v=-YpwsdRKt8Q" TargetMode="Externa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3.png"/><Relationship Id="rId4" Type="http://schemas.openxmlformats.org/officeDocument/2006/relationships/image" Target="../media/image37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5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3"/>
          <p:cNvSpPr txBox="1"/>
          <p:nvPr>
            <p:ph type="ctrTitle"/>
          </p:nvPr>
        </p:nvSpPr>
        <p:spPr>
          <a:xfrm>
            <a:off x="1891350" y="1470673"/>
            <a:ext cx="5361300" cy="189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F7B5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F7B51"/>
                </a:solidFill>
              </a:rPr>
              <a:t>Analyse &amp; Visualisierung der New York Times Metadaten 2016-2020</a:t>
            </a:r>
            <a:endParaRPr>
              <a:solidFill>
                <a:srgbClr val="AF7B5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66">
              <a:solidFill>
                <a:srgbClr val="AF7B5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66">
                <a:solidFill>
                  <a:srgbClr val="AF7B51"/>
                </a:solidFill>
              </a:rPr>
              <a:t>Investigate an investigative paper</a:t>
            </a:r>
            <a:endParaRPr sz="1466">
              <a:solidFill>
                <a:srgbClr val="AF7B5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13"/>
          <p:cNvSpPr txBox="1"/>
          <p:nvPr>
            <p:ph idx="1" type="subTitle"/>
          </p:nvPr>
        </p:nvSpPr>
        <p:spPr>
          <a:xfrm>
            <a:off x="1843075" y="3757099"/>
            <a:ext cx="5361300" cy="3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ct val="108720"/>
              <a:buNone/>
            </a:pPr>
            <a:r>
              <a:rPr lang="en" sz="860"/>
              <a:t>Von Alan Bernstein &amp; Erik Schneider</a:t>
            </a:r>
            <a:endParaRPr sz="860"/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ct val="68750"/>
              <a:buNone/>
            </a:pPr>
            <a:r>
              <a:t/>
            </a:r>
            <a:endParaRPr sz="1360"/>
          </a:p>
        </p:txBody>
      </p:sp>
      <p:sp>
        <p:nvSpPr>
          <p:cNvPr id="130" name="Google Shape;130;p13"/>
          <p:cNvSpPr txBox="1"/>
          <p:nvPr/>
        </p:nvSpPr>
        <p:spPr>
          <a:xfrm>
            <a:off x="1228800" y="686350"/>
            <a:ext cx="6686400" cy="5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AF7B51"/>
                </a:solidFill>
                <a:latin typeface="Nunito"/>
                <a:ea typeface="Nunito"/>
                <a:cs typeface="Nunito"/>
                <a:sym typeface="Nunito"/>
              </a:rPr>
              <a:t>Projekt zur Datenanalyse WS20/21 Abschlusspräsentation</a:t>
            </a:r>
            <a:endParaRPr sz="1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9588" y="220375"/>
            <a:ext cx="7864823" cy="4702742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2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7" name="Google Shape;207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55525" y="4031900"/>
            <a:ext cx="1219200" cy="419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8" name="Google Shape;208;p22"/>
          <p:cNvCxnSpPr>
            <a:stCxn id="207" idx="1"/>
          </p:cNvCxnSpPr>
          <p:nvPr/>
        </p:nvCxnSpPr>
        <p:spPr>
          <a:xfrm flipH="1">
            <a:off x="7159925" y="4241450"/>
            <a:ext cx="495600" cy="1239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3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Netzwerkanalyse</a:t>
            </a:r>
            <a:endParaRPr/>
          </a:p>
        </p:txBody>
      </p:sp>
      <p:sp>
        <p:nvSpPr>
          <p:cNvPr id="214" name="Google Shape;214;p23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5" name="Google Shape;21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98475" y="204725"/>
            <a:ext cx="3740950" cy="4013950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23"/>
          <p:cNvSpPr txBox="1"/>
          <p:nvPr/>
        </p:nvSpPr>
        <p:spPr>
          <a:xfrm>
            <a:off x="5198475" y="4218675"/>
            <a:ext cx="3791400" cy="2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alibri"/>
                <a:ea typeface="Calibri"/>
                <a:cs typeface="Calibri"/>
                <a:sym typeface="Calibri"/>
              </a:rPr>
              <a:t>Kombinations-Häufigkeit von Keywords Ausschnitt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" name="Google Shape;217;p23"/>
          <p:cNvSpPr txBox="1"/>
          <p:nvPr/>
        </p:nvSpPr>
        <p:spPr>
          <a:xfrm>
            <a:off x="1315000" y="2164075"/>
            <a:ext cx="25557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Keyword (Knoten)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23"/>
          <p:cNvSpPr txBox="1"/>
          <p:nvPr/>
        </p:nvSpPr>
        <p:spPr>
          <a:xfrm>
            <a:off x="1387875" y="2765950"/>
            <a:ext cx="25557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Keyword (Knoten)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Google Shape;219;p23"/>
          <p:cNvSpPr txBox="1"/>
          <p:nvPr/>
        </p:nvSpPr>
        <p:spPr>
          <a:xfrm>
            <a:off x="1325450" y="3367825"/>
            <a:ext cx="25557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Kante mit Gewichtung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20" name="Google Shape;220;p23"/>
          <p:cNvCxnSpPr/>
          <p:nvPr/>
        </p:nvCxnSpPr>
        <p:spPr>
          <a:xfrm flipH="1" rot="10800000">
            <a:off x="2778900" y="1262300"/>
            <a:ext cx="2924700" cy="1130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1" name="Google Shape;221;p23"/>
          <p:cNvCxnSpPr/>
          <p:nvPr/>
        </p:nvCxnSpPr>
        <p:spPr>
          <a:xfrm flipH="1" rot="10800000">
            <a:off x="2900975" y="1384350"/>
            <a:ext cx="2877000" cy="156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2" name="Google Shape;222;p23"/>
          <p:cNvCxnSpPr/>
          <p:nvPr/>
        </p:nvCxnSpPr>
        <p:spPr>
          <a:xfrm flipH="1" rot="10800000">
            <a:off x="3086750" y="1596875"/>
            <a:ext cx="2547900" cy="1969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Herangehensweise Netzwerkanalyse</a:t>
            </a:r>
            <a:endParaRPr/>
          </a:p>
        </p:txBody>
      </p:sp>
      <p:sp>
        <p:nvSpPr>
          <p:cNvPr id="228" name="Google Shape;228;p2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ForceAtlas 2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Simuliert physikalisches System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Knoten stoßen sich ab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Kanten ziehen ihre Knoten an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Fruchtermann Reingold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Ziel: Geschwindigkeit und Einfachheit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100"/>
              <a:buChar char="-"/>
            </a:pPr>
            <a:r>
              <a:rPr lang="en">
                <a:solidFill>
                  <a:srgbClr val="6AA84F"/>
                </a:solidFill>
              </a:rPr>
              <a:t>Verteilt Knoten gleichmäßig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100"/>
              <a:buChar char="-"/>
            </a:pPr>
            <a:r>
              <a:rPr lang="en">
                <a:solidFill>
                  <a:srgbClr val="6AA84F"/>
                </a:solidFill>
              </a:rPr>
              <a:t>Strebt gleichmäßige Kantenlängen an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100"/>
              <a:buChar char="-"/>
            </a:pPr>
            <a:r>
              <a:rPr lang="en">
                <a:solidFill>
                  <a:srgbClr val="6AA84F"/>
                </a:solidFill>
              </a:rPr>
              <a:t>Gibt symmetrische Zusammenhänge wider</a:t>
            </a:r>
            <a:endParaRPr>
              <a:solidFill>
                <a:srgbClr val="6AA84F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100"/>
              <a:buChar char="-"/>
            </a:pPr>
            <a:r>
              <a:rPr lang="en">
                <a:solidFill>
                  <a:srgbClr val="FF9900"/>
                </a:solidFill>
              </a:rPr>
              <a:t>Minimiert Kanten-Kreuzungen</a:t>
            </a:r>
            <a:endParaRPr>
              <a:solidFill>
                <a:srgbClr val="FF9900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100"/>
              <a:buChar char="-"/>
            </a:pPr>
            <a:r>
              <a:rPr lang="en">
                <a:solidFill>
                  <a:srgbClr val="FF9900"/>
                </a:solidFill>
              </a:rPr>
              <a:t>Passt sich an den Platz an</a:t>
            </a:r>
            <a:endParaRPr>
              <a:solidFill>
                <a:srgbClr val="FF9900"/>
              </a:solidFill>
            </a:endParaRPr>
          </a:p>
        </p:txBody>
      </p:sp>
      <p:sp>
        <p:nvSpPr>
          <p:cNvPr id="229" name="Google Shape;229;p24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30" name="Google Shape;23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6399" y="1690900"/>
            <a:ext cx="4180248" cy="2777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5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36" name="Google Shape;23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9038" y="329525"/>
            <a:ext cx="8085935" cy="448446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7" name="Google Shape;237;p25"/>
          <p:cNvCxnSpPr/>
          <p:nvPr/>
        </p:nvCxnSpPr>
        <p:spPr>
          <a:xfrm flipH="1">
            <a:off x="3102525" y="2493850"/>
            <a:ext cx="2001300" cy="2447100"/>
          </a:xfrm>
          <a:prstGeom prst="straightConnector1">
            <a:avLst/>
          </a:prstGeom>
          <a:noFill/>
          <a:ln cap="flat" cmpd="sng" w="38100">
            <a:solidFill>
              <a:srgbClr val="F1C23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8" name="Google Shape;238;p25"/>
          <p:cNvCxnSpPr/>
          <p:nvPr/>
        </p:nvCxnSpPr>
        <p:spPr>
          <a:xfrm>
            <a:off x="5066650" y="2504475"/>
            <a:ext cx="1693200" cy="2447100"/>
          </a:xfrm>
          <a:prstGeom prst="straightConnector1">
            <a:avLst/>
          </a:prstGeom>
          <a:noFill/>
          <a:ln cap="flat" cmpd="sng" w="38100">
            <a:solidFill>
              <a:srgbClr val="F1C23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9" name="Google Shape;239;p25"/>
          <p:cNvCxnSpPr/>
          <p:nvPr/>
        </p:nvCxnSpPr>
        <p:spPr>
          <a:xfrm>
            <a:off x="5082575" y="2520400"/>
            <a:ext cx="3848400" cy="1709100"/>
          </a:xfrm>
          <a:prstGeom prst="straightConnector1">
            <a:avLst/>
          </a:prstGeom>
          <a:noFill/>
          <a:ln cap="flat" cmpd="sng" w="38100">
            <a:solidFill>
              <a:srgbClr val="F1C23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0" name="Google Shape;240;p25"/>
          <p:cNvCxnSpPr/>
          <p:nvPr/>
        </p:nvCxnSpPr>
        <p:spPr>
          <a:xfrm>
            <a:off x="5061350" y="2504475"/>
            <a:ext cx="3874800" cy="429900"/>
          </a:xfrm>
          <a:prstGeom prst="straightConnector1">
            <a:avLst/>
          </a:prstGeom>
          <a:noFill/>
          <a:ln cap="flat" cmpd="sng" w="38100">
            <a:solidFill>
              <a:srgbClr val="F1C23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1" name="Google Shape;241;p25"/>
          <p:cNvCxnSpPr/>
          <p:nvPr/>
        </p:nvCxnSpPr>
        <p:spPr>
          <a:xfrm flipH="1" rot="10800000">
            <a:off x="5056050" y="200750"/>
            <a:ext cx="3354600" cy="2322300"/>
          </a:xfrm>
          <a:prstGeom prst="straightConnector1">
            <a:avLst/>
          </a:prstGeom>
          <a:noFill/>
          <a:ln cap="flat" cmpd="sng" w="38100">
            <a:solidFill>
              <a:srgbClr val="F1C23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2" name="Google Shape;242;p25"/>
          <p:cNvCxnSpPr/>
          <p:nvPr/>
        </p:nvCxnSpPr>
        <p:spPr>
          <a:xfrm rot="10800000">
            <a:off x="4238550" y="195375"/>
            <a:ext cx="862500" cy="2330400"/>
          </a:xfrm>
          <a:prstGeom prst="straightConnector1">
            <a:avLst/>
          </a:prstGeom>
          <a:noFill/>
          <a:ln cap="flat" cmpd="sng" w="38100">
            <a:solidFill>
              <a:srgbClr val="F1C23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3" name="Google Shape;243;p25"/>
          <p:cNvCxnSpPr/>
          <p:nvPr/>
        </p:nvCxnSpPr>
        <p:spPr>
          <a:xfrm flipH="1">
            <a:off x="193725" y="2527025"/>
            <a:ext cx="4857000" cy="423300"/>
          </a:xfrm>
          <a:prstGeom prst="straightConnector1">
            <a:avLst/>
          </a:prstGeom>
          <a:noFill/>
          <a:ln cap="flat" cmpd="sng" w="38100">
            <a:solidFill>
              <a:srgbClr val="F1C23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4" name="Google Shape;244;p25"/>
          <p:cNvCxnSpPr/>
          <p:nvPr/>
        </p:nvCxnSpPr>
        <p:spPr>
          <a:xfrm rot="10800000">
            <a:off x="209900" y="694450"/>
            <a:ext cx="4824900" cy="1799400"/>
          </a:xfrm>
          <a:prstGeom prst="straightConnector1">
            <a:avLst/>
          </a:prstGeom>
          <a:noFill/>
          <a:ln cap="flat" cmpd="sng" w="38100">
            <a:solidFill>
              <a:srgbClr val="F1C23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5" name="Google Shape;245;p25"/>
          <p:cNvSpPr txBox="1"/>
          <p:nvPr/>
        </p:nvSpPr>
        <p:spPr>
          <a:xfrm>
            <a:off x="529050" y="2026750"/>
            <a:ext cx="1029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CE5CD"/>
                </a:solidFill>
                <a:highlight>
                  <a:srgbClr val="000000"/>
                </a:highlight>
                <a:latin typeface="Calibri"/>
                <a:ea typeface="Calibri"/>
                <a:cs typeface="Calibri"/>
                <a:sym typeface="Calibri"/>
              </a:rPr>
              <a:t>New York</a:t>
            </a:r>
            <a:endParaRPr>
              <a:solidFill>
                <a:srgbClr val="FCE5CD"/>
              </a:solidFill>
              <a:highlight>
                <a:srgbClr val="000000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" name="Google Shape;246;p25"/>
          <p:cNvSpPr txBox="1"/>
          <p:nvPr/>
        </p:nvSpPr>
        <p:spPr>
          <a:xfrm>
            <a:off x="2067600" y="476800"/>
            <a:ext cx="838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9D2E9"/>
                </a:solidFill>
                <a:highlight>
                  <a:srgbClr val="000000"/>
                </a:highlight>
                <a:latin typeface="Calibri"/>
                <a:ea typeface="Calibri"/>
                <a:cs typeface="Calibri"/>
                <a:sym typeface="Calibri"/>
              </a:rPr>
              <a:t>World</a:t>
            </a:r>
            <a:endParaRPr>
              <a:solidFill>
                <a:srgbClr val="D9D2E9"/>
              </a:solidFill>
              <a:highlight>
                <a:srgbClr val="000000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Google Shape;247;p25"/>
          <p:cNvSpPr txBox="1"/>
          <p:nvPr/>
        </p:nvSpPr>
        <p:spPr>
          <a:xfrm>
            <a:off x="5597475" y="434325"/>
            <a:ext cx="886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Food</a:t>
            </a:r>
            <a:endParaRPr>
              <a:solidFill>
                <a:srgbClr val="99999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p25"/>
          <p:cNvSpPr txBox="1"/>
          <p:nvPr/>
        </p:nvSpPr>
        <p:spPr>
          <a:xfrm>
            <a:off x="7492425" y="1119075"/>
            <a:ext cx="838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9900"/>
                </a:solidFill>
                <a:latin typeface="Calibri"/>
                <a:ea typeface="Calibri"/>
                <a:cs typeface="Calibri"/>
                <a:sym typeface="Calibri"/>
              </a:rPr>
              <a:t>Books</a:t>
            </a:r>
            <a:endParaRPr>
              <a:solidFill>
                <a:srgbClr val="FF99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" name="Google Shape;249;p25"/>
          <p:cNvSpPr txBox="1"/>
          <p:nvPr/>
        </p:nvSpPr>
        <p:spPr>
          <a:xfrm>
            <a:off x="7527625" y="2987500"/>
            <a:ext cx="1411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74EA7"/>
                </a:solidFill>
                <a:latin typeface="Calibri"/>
                <a:ea typeface="Calibri"/>
                <a:cs typeface="Calibri"/>
                <a:sym typeface="Calibri"/>
              </a:rPr>
              <a:t>Fashion &amp; Style</a:t>
            </a:r>
            <a:endParaRPr>
              <a:solidFill>
                <a:srgbClr val="674EA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" name="Google Shape;250;p25"/>
          <p:cNvSpPr txBox="1"/>
          <p:nvPr/>
        </p:nvSpPr>
        <p:spPr>
          <a:xfrm>
            <a:off x="6892625" y="3990725"/>
            <a:ext cx="1157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6B26B"/>
                </a:solidFill>
                <a:latin typeface="Calibri"/>
                <a:ea typeface="Calibri"/>
                <a:cs typeface="Calibri"/>
                <a:sym typeface="Calibri"/>
              </a:rPr>
              <a:t>Theater</a:t>
            </a:r>
            <a:endParaRPr>
              <a:solidFill>
                <a:srgbClr val="F6B26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" name="Google Shape;251;p25"/>
          <p:cNvSpPr txBox="1"/>
          <p:nvPr/>
        </p:nvSpPr>
        <p:spPr>
          <a:xfrm>
            <a:off x="4132450" y="4341050"/>
            <a:ext cx="125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4125"/>
                </a:solidFill>
                <a:latin typeface="Calibri"/>
                <a:ea typeface="Calibri"/>
                <a:cs typeface="Calibri"/>
                <a:sym typeface="Calibri"/>
              </a:rPr>
              <a:t>Arts</a:t>
            </a:r>
            <a:endParaRPr>
              <a:solidFill>
                <a:srgbClr val="CC412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" name="Google Shape;252;p25"/>
          <p:cNvSpPr txBox="1"/>
          <p:nvPr/>
        </p:nvSpPr>
        <p:spPr>
          <a:xfrm>
            <a:off x="2348925" y="3980100"/>
            <a:ext cx="721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Movies</a:t>
            </a:r>
            <a:endParaRPr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6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58" name="Google Shape;258;p26" title="ForceAtlas2DemoV1timelapse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2285988" y="-4286238"/>
            <a:ext cx="13716000" cy="13716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7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64" name="Google Shape;26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6075" y="280675"/>
            <a:ext cx="4963076" cy="458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51551" y="364650"/>
            <a:ext cx="3381375" cy="381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8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71" name="Google Shape;27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500" y="406000"/>
            <a:ext cx="8553674" cy="42768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2" name="Google Shape;272;p28"/>
          <p:cNvCxnSpPr/>
          <p:nvPr/>
        </p:nvCxnSpPr>
        <p:spPr>
          <a:xfrm>
            <a:off x="1499900" y="3445500"/>
            <a:ext cx="2080200" cy="474000"/>
          </a:xfrm>
          <a:prstGeom prst="straightConnector1">
            <a:avLst/>
          </a:prstGeom>
          <a:noFill/>
          <a:ln cap="flat" cmpd="sng" w="1143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73" name="Google Shape;273;p28"/>
          <p:cNvSpPr txBox="1"/>
          <p:nvPr/>
        </p:nvSpPr>
        <p:spPr>
          <a:xfrm>
            <a:off x="240500" y="370625"/>
            <a:ext cx="2483400" cy="653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Ausschnitt I</a:t>
            </a:r>
            <a:endParaRPr sz="30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74" name="Google Shape;274;p28"/>
          <p:cNvSpPr txBox="1"/>
          <p:nvPr/>
        </p:nvSpPr>
        <p:spPr>
          <a:xfrm>
            <a:off x="612500" y="3148925"/>
            <a:ext cx="10287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latin typeface="Calibri"/>
                <a:ea typeface="Calibri"/>
                <a:cs typeface="Calibri"/>
                <a:sym typeface="Calibri"/>
              </a:rPr>
              <a:t>Ca. 24%</a:t>
            </a:r>
            <a:endParaRPr b="1" sz="19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29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80" name="Google Shape;28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2350" y="212300"/>
            <a:ext cx="5224799" cy="4724975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29"/>
          <p:cNvSpPr txBox="1"/>
          <p:nvPr/>
        </p:nvSpPr>
        <p:spPr>
          <a:xfrm>
            <a:off x="160813" y="254700"/>
            <a:ext cx="37284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Corona </a:t>
            </a:r>
            <a:endParaRPr sz="30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82" name="Google Shape;282;p29"/>
          <p:cNvSpPr txBox="1"/>
          <p:nvPr/>
        </p:nvSpPr>
        <p:spPr>
          <a:xfrm>
            <a:off x="235575" y="2614950"/>
            <a:ext cx="1806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Häufigkeit gemeinsames Vorkommen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3" name="Google Shape;283;p29"/>
          <p:cNvSpPr txBox="1"/>
          <p:nvPr/>
        </p:nvSpPr>
        <p:spPr>
          <a:xfrm>
            <a:off x="235575" y="1783650"/>
            <a:ext cx="12171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Häufigkeit Vorkommen Keyword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84" name="Google Shape;284;p29"/>
          <p:cNvCxnSpPr>
            <a:stCxn id="283" idx="3"/>
          </p:cNvCxnSpPr>
          <p:nvPr/>
        </p:nvCxnSpPr>
        <p:spPr>
          <a:xfrm flipH="1" rot="10800000">
            <a:off x="1452675" y="1978800"/>
            <a:ext cx="777600" cy="2205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5" name="Google Shape;285;p29"/>
          <p:cNvCxnSpPr/>
          <p:nvPr/>
        </p:nvCxnSpPr>
        <p:spPr>
          <a:xfrm>
            <a:off x="1609800" y="3054700"/>
            <a:ext cx="2889600" cy="2829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0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91" name="Google Shape;29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1262" y="264025"/>
            <a:ext cx="5061474" cy="4615450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30"/>
          <p:cNvSpPr txBox="1"/>
          <p:nvPr/>
        </p:nvSpPr>
        <p:spPr>
          <a:xfrm>
            <a:off x="210338" y="264025"/>
            <a:ext cx="37284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Sicht auf Deutschland</a:t>
            </a:r>
            <a:endParaRPr sz="30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</a:rPr>
              <a:t>‹#›</a:t>
            </a:fld>
            <a:endParaRPr>
              <a:solidFill>
                <a:schemeClr val="dk1"/>
              </a:solidFill>
            </a:endParaRPr>
          </a:p>
        </p:txBody>
      </p:sp>
      <p:pic>
        <p:nvPicPr>
          <p:cNvPr id="298" name="Google Shape;29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5675" y="179800"/>
            <a:ext cx="6844999" cy="4757474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31"/>
          <p:cNvSpPr txBox="1"/>
          <p:nvPr>
            <p:ph idx="4294967295" type="title"/>
          </p:nvPr>
        </p:nvSpPr>
        <p:spPr>
          <a:xfrm>
            <a:off x="212550" y="258175"/>
            <a:ext cx="3537900" cy="6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NYT 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Author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Universum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00" name="Google Shape;300;p31"/>
          <p:cNvSpPr txBox="1"/>
          <p:nvPr/>
        </p:nvSpPr>
        <p:spPr>
          <a:xfrm>
            <a:off x="212550" y="4484000"/>
            <a:ext cx="2032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pearson(</a:t>
            </a:r>
            <a:r>
              <a:rPr lang="en" sz="1100">
                <a:solidFill>
                  <a:srgbClr val="6AA84F"/>
                </a:solidFill>
                <a:latin typeface="Calibri"/>
                <a:ea typeface="Calibri"/>
                <a:cs typeface="Calibri"/>
                <a:sym typeface="Calibri"/>
              </a:rPr>
              <a:t>authors</a:t>
            </a:r>
            <a:r>
              <a:rPr lang="en" sz="1100"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" sz="1100">
                <a:solidFill>
                  <a:srgbClr val="FF9900"/>
                </a:solidFill>
                <a:latin typeface="Calibri"/>
                <a:ea typeface="Calibri"/>
                <a:cs typeface="Calibri"/>
                <a:sym typeface="Calibri"/>
              </a:rPr>
              <a:t>articles</a:t>
            </a:r>
            <a:r>
              <a:rPr lang="en" sz="11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) = 30% </a:t>
            </a:r>
            <a:endParaRPr sz="11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1" name="Google Shape;301;p31"/>
          <p:cNvSpPr txBox="1"/>
          <p:nvPr/>
        </p:nvSpPr>
        <p:spPr>
          <a:xfrm>
            <a:off x="2245050" y="4360850"/>
            <a:ext cx="5487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latin typeface="Calibri"/>
                <a:ea typeface="Calibri"/>
                <a:cs typeface="Calibri"/>
                <a:sym typeface="Calibri"/>
              </a:rPr>
              <a:t>🤔</a:t>
            </a:r>
            <a:endParaRPr sz="27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136" name="Google Shape;136;p14"/>
          <p:cNvSpPr txBox="1"/>
          <p:nvPr>
            <p:ph idx="1" type="body"/>
          </p:nvPr>
        </p:nvSpPr>
        <p:spPr>
          <a:xfrm>
            <a:off x="819150" y="2035275"/>
            <a:ext cx="7505700" cy="194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Stats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Überblick verwendeter Technologien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Netzwerkanalyse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Keywords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Autoren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Trendanalyse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Quellen Visualisierungen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Fragen</a:t>
            </a:r>
            <a:endParaRPr/>
          </a:p>
        </p:txBody>
      </p:sp>
      <p:sp>
        <p:nvSpPr>
          <p:cNvPr id="137" name="Google Shape;137;p14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8" name="Google Shape;138;p14"/>
          <p:cNvSpPr/>
          <p:nvPr/>
        </p:nvSpPr>
        <p:spPr>
          <a:xfrm>
            <a:off x="4130725" y="2771475"/>
            <a:ext cx="1341600" cy="476700"/>
          </a:xfrm>
          <a:prstGeom prst="striped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4"/>
          <p:cNvSpPr txBox="1"/>
          <p:nvPr/>
        </p:nvSpPr>
        <p:spPr>
          <a:xfrm>
            <a:off x="5781275" y="2809725"/>
            <a:ext cx="2384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Aus Daten Wissen generieren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07" name="Google Shape;30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494250"/>
            <a:ext cx="8839202" cy="4154988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32"/>
          <p:cNvSpPr txBox="1"/>
          <p:nvPr/>
        </p:nvSpPr>
        <p:spPr>
          <a:xfrm>
            <a:off x="4804450" y="1000575"/>
            <a:ext cx="4091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https://www.nytimes.com/section/opinion/editorials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 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9" name="Google Shape;309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76076" y="1400763"/>
            <a:ext cx="5305775" cy="2259075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32"/>
          <p:cNvSpPr txBox="1"/>
          <p:nvPr/>
        </p:nvSpPr>
        <p:spPr>
          <a:xfrm>
            <a:off x="4135125" y="4649250"/>
            <a:ext cx="969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sections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3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16" name="Google Shape;31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0425" y="208125"/>
            <a:ext cx="7324245" cy="4727249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33"/>
          <p:cNvSpPr txBox="1"/>
          <p:nvPr/>
        </p:nvSpPr>
        <p:spPr>
          <a:xfrm>
            <a:off x="1188125" y="383025"/>
            <a:ext cx="1876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F9000"/>
                </a:solidFill>
                <a:latin typeface="Calibri"/>
                <a:ea typeface="Calibri"/>
                <a:cs typeface="Calibri"/>
                <a:sym typeface="Calibri"/>
              </a:rPr>
              <a:t>Article impact &gt; 1000</a:t>
            </a:r>
            <a:endParaRPr>
              <a:solidFill>
                <a:srgbClr val="BF9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34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24" name="Google Shape;32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2950" y="290963"/>
            <a:ext cx="7870478" cy="4561574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34"/>
          <p:cNvSpPr txBox="1"/>
          <p:nvPr>
            <p:ph type="title"/>
          </p:nvPr>
        </p:nvSpPr>
        <p:spPr>
          <a:xfrm>
            <a:off x="2703150" y="463900"/>
            <a:ext cx="5765700" cy="49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Autoren-Ähnlichkeit</a:t>
            </a:r>
            <a:r>
              <a:rPr lang="en"/>
              <a:t> nach PCA</a:t>
            </a:r>
            <a:endParaRPr/>
          </a:p>
        </p:txBody>
      </p:sp>
      <p:pic>
        <p:nvPicPr>
          <p:cNvPr id="326" name="Google Shape;326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05775" y="1162050"/>
            <a:ext cx="3129075" cy="2098375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34"/>
          <p:cNvSpPr txBox="1"/>
          <p:nvPr/>
        </p:nvSpPr>
        <p:spPr>
          <a:xfrm>
            <a:off x="6643700" y="1431300"/>
            <a:ext cx="19746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Sports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Washington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Foreign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Business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Games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Dining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8" name="Google Shape;328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77150" y="1568225"/>
            <a:ext cx="548700" cy="15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77150" y="1772825"/>
            <a:ext cx="548700" cy="15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677150" y="1991823"/>
            <a:ext cx="548700" cy="15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3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677150" y="2210825"/>
            <a:ext cx="548700" cy="15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3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677150" y="2429825"/>
            <a:ext cx="548700" cy="15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3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677150" y="2648825"/>
            <a:ext cx="548700" cy="153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5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39" name="Google Shape;33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225" y="373650"/>
            <a:ext cx="8204350" cy="4526951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35"/>
          <p:cNvSpPr txBox="1"/>
          <p:nvPr>
            <p:ph type="title"/>
          </p:nvPr>
        </p:nvSpPr>
        <p:spPr>
          <a:xfrm>
            <a:off x="4720300" y="279175"/>
            <a:ext cx="4131900" cy="99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Bereichs-Ähnlichkeit nach Autorenschaft</a:t>
            </a:r>
            <a:endParaRPr sz="1700"/>
          </a:p>
        </p:txBody>
      </p:sp>
      <p:sp>
        <p:nvSpPr>
          <p:cNvPr id="341" name="Google Shape;341;p35"/>
          <p:cNvSpPr txBox="1"/>
          <p:nvPr/>
        </p:nvSpPr>
        <p:spPr>
          <a:xfrm>
            <a:off x="7134250" y="3862925"/>
            <a:ext cx="939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Foreign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2" name="Google Shape;342;p35"/>
          <p:cNvSpPr txBox="1"/>
          <p:nvPr/>
        </p:nvSpPr>
        <p:spPr>
          <a:xfrm>
            <a:off x="5872700" y="2171550"/>
            <a:ext cx="983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Business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3" name="Google Shape;343;p35"/>
          <p:cNvSpPr txBox="1"/>
          <p:nvPr/>
        </p:nvSpPr>
        <p:spPr>
          <a:xfrm>
            <a:off x="5115825" y="1609550"/>
            <a:ext cx="85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Culture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4" name="Google Shape;344;p35"/>
          <p:cNvSpPr txBox="1"/>
          <p:nvPr/>
        </p:nvSpPr>
        <p:spPr>
          <a:xfrm>
            <a:off x="4846050" y="2171550"/>
            <a:ext cx="739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OpEd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5" name="Google Shape;345;p35"/>
          <p:cNvSpPr txBox="1"/>
          <p:nvPr/>
        </p:nvSpPr>
        <p:spPr>
          <a:xfrm>
            <a:off x="4793850" y="2690050"/>
            <a:ext cx="1218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National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6" name="Google Shape;346;p35"/>
          <p:cNvSpPr txBox="1"/>
          <p:nvPr/>
        </p:nvSpPr>
        <p:spPr>
          <a:xfrm>
            <a:off x="4006900" y="524425"/>
            <a:ext cx="713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Sports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7" name="Google Shape;347;p35"/>
          <p:cNvSpPr txBox="1"/>
          <p:nvPr/>
        </p:nvSpPr>
        <p:spPr>
          <a:xfrm>
            <a:off x="3523600" y="2331675"/>
            <a:ext cx="85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Metro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8" name="Google Shape;348;p35"/>
          <p:cNvSpPr txBox="1"/>
          <p:nvPr/>
        </p:nvSpPr>
        <p:spPr>
          <a:xfrm>
            <a:off x="3368950" y="2818900"/>
            <a:ext cx="1161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Washington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36"/>
          <p:cNvSpPr txBox="1"/>
          <p:nvPr>
            <p:ph type="title"/>
          </p:nvPr>
        </p:nvSpPr>
        <p:spPr>
          <a:xfrm>
            <a:off x="936925" y="36657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Herangehensweise Trendanalyse</a:t>
            </a:r>
            <a:endParaRPr/>
          </a:p>
        </p:txBody>
      </p:sp>
      <p:sp>
        <p:nvSpPr>
          <p:cNvPr id="354" name="Google Shape;354;p36"/>
          <p:cNvSpPr txBox="1"/>
          <p:nvPr>
            <p:ph idx="1" type="body"/>
          </p:nvPr>
        </p:nvSpPr>
        <p:spPr>
          <a:xfrm>
            <a:off x="730300" y="1319550"/>
            <a:ext cx="3047100" cy="316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Durchschnittliches Vorkommen Keyword/Zeitraum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Filtern auf minimales Auftreten eines Keywords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X-faches durchschnittliches Auftreten = Trend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Positivtrends / Negativtrends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p36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56" name="Google Shape;35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8550" y="1122675"/>
            <a:ext cx="5181600" cy="3562350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36"/>
          <p:cNvSpPr txBox="1"/>
          <p:nvPr/>
        </p:nvSpPr>
        <p:spPr>
          <a:xfrm>
            <a:off x="6434675" y="4361925"/>
            <a:ext cx="5907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Calibri"/>
                <a:ea typeface="Calibri"/>
                <a:cs typeface="Calibri"/>
                <a:sym typeface="Calibri"/>
              </a:rPr>
              <a:t>12/2020</a:t>
            </a:r>
            <a:endParaRPr sz="9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37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Größte Trends</a:t>
            </a:r>
            <a:endParaRPr/>
          </a:p>
        </p:txBody>
      </p:sp>
      <p:sp>
        <p:nvSpPr>
          <p:cNvPr id="363" name="Google Shape;363;p37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64" name="Google Shape;36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500" y="1889075"/>
            <a:ext cx="8682976" cy="2622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07825" y="241114"/>
            <a:ext cx="2185105" cy="2016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39950" y="4345725"/>
            <a:ext cx="561975" cy="25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38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72" name="Google Shape;37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025" y="1609825"/>
            <a:ext cx="8735950" cy="3017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4575" y="1417513"/>
            <a:ext cx="4076700" cy="1990725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p38"/>
          <p:cNvSpPr txBox="1"/>
          <p:nvPr>
            <p:ph type="title"/>
          </p:nvPr>
        </p:nvSpPr>
        <p:spPr>
          <a:xfrm>
            <a:off x="3380546" y="472275"/>
            <a:ext cx="2382900" cy="66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Negativtrends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39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80" name="Google Shape;38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2000" y="2396700"/>
            <a:ext cx="8039977" cy="214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9025" y="458124"/>
            <a:ext cx="8085935" cy="2193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98588" y="2470675"/>
            <a:ext cx="1190625" cy="571500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39"/>
          <p:cNvSpPr txBox="1"/>
          <p:nvPr>
            <p:ph type="title"/>
          </p:nvPr>
        </p:nvSpPr>
        <p:spPr>
          <a:xfrm>
            <a:off x="2378588" y="458125"/>
            <a:ext cx="3567300" cy="66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Keyword Auffälligkeit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40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89" name="Google Shape;389;p40" title="TrendMapDemoV1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61301" y="-17862"/>
            <a:ext cx="6821401" cy="5179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41"/>
          <p:cNvSpPr txBox="1"/>
          <p:nvPr>
            <p:ph type="title"/>
          </p:nvPr>
        </p:nvSpPr>
        <p:spPr>
          <a:xfrm>
            <a:off x="219275" y="6710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Visualisierungen als HTML</a:t>
            </a:r>
            <a:endParaRPr/>
          </a:p>
        </p:txBody>
      </p:sp>
      <p:sp>
        <p:nvSpPr>
          <p:cNvPr id="395" name="Google Shape;395;p41"/>
          <p:cNvSpPr txBox="1"/>
          <p:nvPr>
            <p:ph idx="1" type="body"/>
          </p:nvPr>
        </p:nvSpPr>
        <p:spPr>
          <a:xfrm>
            <a:off x="861625" y="1974800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Großteil der Visualisierungen als HTML vorhanden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Interaktives Betrachten möglich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Als Download in LEA verfügbar</a:t>
            </a:r>
            <a:endParaRPr/>
          </a:p>
        </p:txBody>
      </p:sp>
      <p:sp>
        <p:nvSpPr>
          <p:cNvPr id="396" name="Google Shape;396;p4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97" name="Google Shape;397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275" y="221675"/>
            <a:ext cx="8705451" cy="449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43702" y="585400"/>
            <a:ext cx="3981025" cy="3972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Rückblick</a:t>
            </a:r>
            <a:endParaRPr/>
          </a:p>
        </p:txBody>
      </p:sp>
      <p:sp>
        <p:nvSpPr>
          <p:cNvPr id="145" name="Google Shape;145;p15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6" name="Google Shape;14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702" y="211475"/>
            <a:ext cx="4865550" cy="4645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62250" y="211475"/>
            <a:ext cx="3561981" cy="4645625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5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9" name="Google Shape;149;p15"/>
          <p:cNvSpPr txBox="1"/>
          <p:nvPr/>
        </p:nvSpPr>
        <p:spPr>
          <a:xfrm>
            <a:off x="3189275" y="859850"/>
            <a:ext cx="450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42"/>
          <p:cNvSpPr txBox="1"/>
          <p:nvPr>
            <p:ph type="title"/>
          </p:nvPr>
        </p:nvSpPr>
        <p:spPr>
          <a:xfrm>
            <a:off x="819150" y="83852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Quellen</a:t>
            </a:r>
            <a:endParaRPr/>
          </a:p>
        </p:txBody>
      </p:sp>
      <p:sp>
        <p:nvSpPr>
          <p:cNvPr id="404" name="Google Shape;404;p42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u="sng">
                <a:solidFill>
                  <a:srgbClr val="000000"/>
                </a:solidFill>
                <a:highlight>
                  <a:srgbClr val="FFFFFF"/>
                </a:highlight>
                <a:latin typeface="Lora Regular"/>
                <a:ea typeface="Lora Regular"/>
                <a:cs typeface="Lora Regular"/>
                <a:sym typeface="Lora Regular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https://onlinelibrary.wiley.com/doi/abs/10.1002/spe.4380211102</a:t>
            </a:r>
            <a:r>
              <a:rPr lang="en" sz="800">
                <a:solidFill>
                  <a:srgbClr val="000000"/>
                </a:solidFill>
                <a:highlight>
                  <a:srgbClr val="FFFFFF"/>
                </a:highlight>
                <a:latin typeface="Lora Regular"/>
                <a:ea typeface="Lora Regular"/>
                <a:cs typeface="Lora Regular"/>
                <a:sym typeface="Lora Regular"/>
              </a:rPr>
              <a:t> Graph drawing by force-directed placement, Fruchterman, Reingold, Last Access 27.02.21</a:t>
            </a:r>
            <a:endParaRPr sz="800">
              <a:solidFill>
                <a:srgbClr val="000000"/>
              </a:solidFill>
              <a:highlight>
                <a:srgbClr val="FFFFFF"/>
              </a:highlight>
              <a:latin typeface="Lora Regular"/>
              <a:ea typeface="Lora Regular"/>
              <a:cs typeface="Lora Regular"/>
              <a:sym typeface="Lora Regular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800" u="sng">
                <a:solidFill>
                  <a:srgbClr val="000000"/>
                </a:solidFill>
                <a:highlight>
                  <a:srgbClr val="FFFFFF"/>
                </a:highlight>
                <a:latin typeface="Lora Regular"/>
                <a:ea typeface="Lora Regular"/>
                <a:cs typeface="Lora Regular"/>
                <a:sym typeface="Lora Regular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https://dx.plos.org/10.1371/journal.pone.0098679</a:t>
            </a:r>
            <a:r>
              <a:rPr lang="en" sz="800">
                <a:solidFill>
                  <a:srgbClr val="000000"/>
                </a:solidFill>
                <a:highlight>
                  <a:srgbClr val="FFFFFF"/>
                </a:highlight>
                <a:latin typeface="Lora Regular"/>
                <a:ea typeface="Lora Regular"/>
                <a:cs typeface="Lora Regular"/>
                <a:sym typeface="Lora Regular"/>
              </a:rPr>
              <a:t> ForceAtlas2, a Continuous Graph Layout Algorithm for Handy Network Visualization Designed for the Gephi Software, Jacomy, Venturini, Heymann, Bastian, Last Access 27.02.21</a:t>
            </a:r>
            <a:endParaRPr sz="800">
              <a:solidFill>
                <a:srgbClr val="000000"/>
              </a:solidFill>
              <a:highlight>
                <a:srgbClr val="FFFFFF"/>
              </a:highlight>
              <a:latin typeface="Lora Regular"/>
              <a:ea typeface="Lora Regular"/>
              <a:cs typeface="Lora Regular"/>
              <a:sym typeface="Lora Regular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800" u="sng">
                <a:solidFill>
                  <a:srgbClr val="000000"/>
                </a:solidFill>
                <a:highlight>
                  <a:srgbClr val="FFFFFF"/>
                </a:highlight>
                <a:latin typeface="Lora Regular"/>
                <a:ea typeface="Lora Regular"/>
                <a:cs typeface="Lora Regular"/>
                <a:sym typeface="Lora Regular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https://www.youtube.com/watch?v=-YpwsdRKt8Q</a:t>
            </a:r>
            <a:r>
              <a:rPr lang="en" sz="800">
                <a:solidFill>
                  <a:srgbClr val="000000"/>
                </a:solidFill>
                <a:highlight>
                  <a:srgbClr val="FFFFFF"/>
                </a:highlight>
                <a:latin typeface="Lora Regular"/>
                <a:ea typeface="Lora Regular"/>
                <a:cs typeface="Lora Regular"/>
                <a:sym typeface="Lora Regular"/>
              </a:rPr>
              <a:t> Reverse Engineering von Spiegel-Online (33c3), </a:t>
            </a:r>
            <a:r>
              <a:rPr lang="en" sz="800">
                <a:solidFill>
                  <a:srgbClr val="000000"/>
                </a:solidFill>
                <a:highlight>
                  <a:schemeClr val="dk1"/>
                </a:highlight>
                <a:latin typeface="Lora Regular"/>
                <a:ea typeface="Lora Regular"/>
                <a:cs typeface="Lora Regular"/>
                <a:sym typeface="Lora Regular"/>
              </a:rPr>
              <a:t>Kriesel,</a:t>
            </a:r>
            <a:r>
              <a:rPr lang="en" sz="800">
                <a:solidFill>
                  <a:srgbClr val="000000"/>
                </a:solidFill>
                <a:highlight>
                  <a:srgbClr val="FFFFFF"/>
                </a:highlight>
                <a:latin typeface="Lora Regular"/>
                <a:ea typeface="Lora Regular"/>
                <a:cs typeface="Lora Regular"/>
                <a:sym typeface="Lora Regular"/>
              </a:rPr>
              <a:t> Last Access 28.02.21</a:t>
            </a:r>
            <a:endParaRPr sz="800">
              <a:solidFill>
                <a:srgbClr val="000000"/>
              </a:solidFill>
              <a:highlight>
                <a:srgbClr val="FFFFFF"/>
              </a:highlight>
              <a:latin typeface="Lora Regular"/>
              <a:ea typeface="Lora Regular"/>
              <a:cs typeface="Lora Regular"/>
              <a:sym typeface="Lora Regular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405" name="Google Shape;405;p4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43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11" name="Google Shape;41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5600" y="228600"/>
            <a:ext cx="5943600" cy="4686300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Google Shape;412;p43"/>
          <p:cNvSpPr txBox="1"/>
          <p:nvPr/>
        </p:nvSpPr>
        <p:spPr>
          <a:xfrm>
            <a:off x="266950" y="495250"/>
            <a:ext cx="24087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Ausschnitt III</a:t>
            </a:r>
            <a:endParaRPr sz="30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44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18" name="Google Shape;41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2674" y="201638"/>
            <a:ext cx="5526576" cy="4740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63800" y="201650"/>
            <a:ext cx="5444618" cy="4740199"/>
          </a:xfrm>
          <a:prstGeom prst="rect">
            <a:avLst/>
          </a:prstGeom>
          <a:noFill/>
          <a:ln>
            <a:noFill/>
          </a:ln>
        </p:spPr>
      </p:pic>
      <p:sp>
        <p:nvSpPr>
          <p:cNvPr id="420" name="Google Shape;420;p44"/>
          <p:cNvSpPr txBox="1"/>
          <p:nvPr/>
        </p:nvSpPr>
        <p:spPr>
          <a:xfrm>
            <a:off x="252788" y="261775"/>
            <a:ext cx="37284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Florida, Shooting </a:t>
            </a:r>
            <a:endParaRPr sz="30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21" name="Google Shape;421;p44"/>
          <p:cNvSpPr txBox="1"/>
          <p:nvPr/>
        </p:nvSpPr>
        <p:spPr>
          <a:xfrm>
            <a:off x="1637475" y="2391350"/>
            <a:ext cx="548700" cy="400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45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27" name="Google Shape;427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6759" y="282675"/>
            <a:ext cx="6016217" cy="4578150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Google Shape;428;p45"/>
          <p:cNvSpPr txBox="1"/>
          <p:nvPr/>
        </p:nvSpPr>
        <p:spPr>
          <a:xfrm>
            <a:off x="266950" y="495250"/>
            <a:ext cx="24711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Ausschnitt I</a:t>
            </a:r>
            <a:r>
              <a:rPr lang="en" sz="30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I</a:t>
            </a:r>
            <a:endParaRPr sz="30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Verwendete Technologien</a:t>
            </a:r>
            <a:endParaRPr/>
          </a:p>
        </p:txBody>
      </p:sp>
      <p:sp>
        <p:nvSpPr>
          <p:cNvPr id="155" name="Google Shape;155;p16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Python, </a:t>
            </a:r>
            <a:r>
              <a:rPr lang="en"/>
              <a:t>Jupyter, Anaconda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Holoviews, Networkx, Bokeh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Tableau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Gephi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16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57" name="Google Shape;15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15438" y="1496750"/>
            <a:ext cx="4505325" cy="28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7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3" name="Google Shape;16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485" y="567920"/>
            <a:ext cx="8691024" cy="400765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17"/>
          <p:cNvSpPr txBox="1"/>
          <p:nvPr/>
        </p:nvSpPr>
        <p:spPr>
          <a:xfrm rot="1791245">
            <a:off x="727371" y="1595839"/>
            <a:ext cx="839506" cy="35409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alibri"/>
                <a:ea typeface="Calibri"/>
                <a:cs typeface="Calibri"/>
                <a:sym typeface="Calibri"/>
              </a:rPr>
              <a:t>Wahlkampf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17"/>
          <p:cNvSpPr txBox="1"/>
          <p:nvPr/>
        </p:nvSpPr>
        <p:spPr>
          <a:xfrm rot="-3825876">
            <a:off x="7042342" y="1114047"/>
            <a:ext cx="839479" cy="35406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alibri"/>
                <a:ea typeface="Calibri"/>
                <a:cs typeface="Calibri"/>
                <a:sym typeface="Calibri"/>
              </a:rPr>
              <a:t>Wahlkampf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17"/>
          <p:cNvSpPr txBox="1"/>
          <p:nvPr/>
        </p:nvSpPr>
        <p:spPr>
          <a:xfrm rot="1366725">
            <a:off x="7795084" y="1233742"/>
            <a:ext cx="607479" cy="3540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alibri"/>
                <a:ea typeface="Calibri"/>
                <a:cs typeface="Calibri"/>
                <a:sym typeface="Calibri"/>
              </a:rPr>
              <a:t>Corona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17"/>
          <p:cNvSpPr txBox="1"/>
          <p:nvPr/>
        </p:nvSpPr>
        <p:spPr>
          <a:xfrm>
            <a:off x="523725" y="3650475"/>
            <a:ext cx="2032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alibri"/>
                <a:ea typeface="Calibri"/>
                <a:cs typeface="Calibri"/>
                <a:sym typeface="Calibri"/>
              </a:rPr>
              <a:t>pearson(</a:t>
            </a:r>
            <a:r>
              <a:rPr lang="en" sz="1100">
                <a:solidFill>
                  <a:srgbClr val="6AA84F"/>
                </a:solidFill>
                <a:latin typeface="Calibri"/>
                <a:ea typeface="Calibri"/>
                <a:cs typeface="Calibri"/>
                <a:sym typeface="Calibri"/>
              </a:rPr>
              <a:t>authors</a:t>
            </a:r>
            <a:r>
              <a:rPr lang="en" sz="1100"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" sz="1100">
                <a:solidFill>
                  <a:srgbClr val="FF9900"/>
                </a:solidFill>
                <a:latin typeface="Calibri"/>
                <a:ea typeface="Calibri"/>
                <a:cs typeface="Calibri"/>
                <a:sym typeface="Calibri"/>
              </a:rPr>
              <a:t>articles</a:t>
            </a:r>
            <a:r>
              <a:rPr lang="en" sz="1100">
                <a:latin typeface="Calibri"/>
                <a:ea typeface="Calibri"/>
                <a:cs typeface="Calibri"/>
                <a:sym typeface="Calibri"/>
              </a:rPr>
              <a:t>) = 30% 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17"/>
          <p:cNvSpPr txBox="1"/>
          <p:nvPr/>
        </p:nvSpPr>
        <p:spPr>
          <a:xfrm>
            <a:off x="2556225" y="3527325"/>
            <a:ext cx="5487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latin typeface="Calibri"/>
                <a:ea typeface="Calibri"/>
                <a:cs typeface="Calibri"/>
                <a:sym typeface="Calibri"/>
              </a:rPr>
              <a:t>🤔</a:t>
            </a:r>
            <a:endParaRPr sz="27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8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74" name="Google Shape;17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450" y="605800"/>
            <a:ext cx="8657100" cy="393190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18"/>
          <p:cNvSpPr/>
          <p:nvPr/>
        </p:nvSpPr>
        <p:spPr>
          <a:xfrm>
            <a:off x="4854450" y="3839425"/>
            <a:ext cx="273600" cy="273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76" name="Google Shape;176;p18"/>
          <p:cNvCxnSpPr/>
          <p:nvPr/>
        </p:nvCxnSpPr>
        <p:spPr>
          <a:xfrm rot="10800000">
            <a:off x="2533125" y="3071500"/>
            <a:ext cx="0" cy="35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7" name="Google Shape;177;p18"/>
          <p:cNvCxnSpPr/>
          <p:nvPr/>
        </p:nvCxnSpPr>
        <p:spPr>
          <a:xfrm rot="10800000">
            <a:off x="4186025" y="2930225"/>
            <a:ext cx="0" cy="35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8" name="Google Shape;178;p18"/>
          <p:cNvCxnSpPr/>
          <p:nvPr/>
        </p:nvCxnSpPr>
        <p:spPr>
          <a:xfrm rot="10800000">
            <a:off x="5546625" y="3529925"/>
            <a:ext cx="0" cy="35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9" name="Google Shape;179;p18"/>
          <p:cNvCxnSpPr/>
          <p:nvPr/>
        </p:nvCxnSpPr>
        <p:spPr>
          <a:xfrm rot="10800000">
            <a:off x="7456425" y="3759925"/>
            <a:ext cx="0" cy="35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9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85" name="Google Shape;18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3125" y="333513"/>
            <a:ext cx="4697750" cy="4476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0163" y="939625"/>
            <a:ext cx="8543676" cy="326425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0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5000" y="211888"/>
            <a:ext cx="5073992" cy="4719726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8" name="Google Shape;198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09225" y="3027800"/>
            <a:ext cx="2152650" cy="609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9" name="Google Shape;199;p21"/>
          <p:cNvCxnSpPr>
            <a:endCxn id="198" idx="1"/>
          </p:cNvCxnSpPr>
          <p:nvPr/>
        </p:nvCxnSpPr>
        <p:spPr>
          <a:xfrm>
            <a:off x="5221325" y="3098900"/>
            <a:ext cx="987900" cy="233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00" name="Google Shape;200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9000" y="640575"/>
            <a:ext cx="1730200" cy="5982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